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6" r:id="rId1"/>
  </p:sldMasterIdLst>
  <p:sldIdLst>
    <p:sldId id="256" r:id="rId2"/>
    <p:sldId id="267" r:id="rId3"/>
    <p:sldId id="261" r:id="rId4"/>
    <p:sldId id="262" r:id="rId5"/>
    <p:sldId id="263" r:id="rId6"/>
    <p:sldId id="264" r:id="rId7"/>
    <p:sldId id="257" r:id="rId8"/>
    <p:sldId id="266"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0" autoAdjust="0"/>
    <p:restoredTop sz="94660"/>
  </p:normalViewPr>
  <p:slideViewPr>
    <p:cSldViewPr snapToGrid="0">
      <p:cViewPr varScale="1">
        <p:scale>
          <a:sx n="117" d="100"/>
          <a:sy n="117" d="100"/>
        </p:scale>
        <p:origin x="-14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606BEBCA-483F-4A0B-B5D2-C71B47912514}" type="datetimeFigureOut">
              <a:rPr lang="en-US" smtClean="0"/>
              <a:t>10/28/2021</a:t>
            </a:fld>
            <a:endParaRPr lang="en-US"/>
          </a:p>
        </p:txBody>
      </p:sp>
      <p:sp>
        <p:nvSpPr>
          <p:cNvPr id="20" name="Slide Number Placeholder 19"/>
          <p:cNvSpPr>
            <a:spLocks noGrp="1"/>
          </p:cNvSpPr>
          <p:nvPr>
            <p:ph type="sldNum" sz="quarter" idx="11"/>
          </p:nvPr>
        </p:nvSpPr>
        <p:spPr>
          <a:xfrm>
            <a:off x="7924800" y="6610350"/>
            <a:ext cx="1198880" cy="228600"/>
          </a:xfrm>
        </p:spPr>
        <p:txBody>
          <a:bodyPr/>
          <a:lstStyle/>
          <a:p>
            <a:fld id="{815645C5-B38B-4738-AF74-2C44958594CD}" type="slidenum">
              <a:rPr lang="en-US" smtClean="0"/>
              <a:t>‹#›</a:t>
            </a:fld>
            <a:endParaRPr lang="en-US"/>
          </a:p>
        </p:txBody>
      </p:sp>
      <p:sp>
        <p:nvSpPr>
          <p:cNvPr id="21" name="Footer Placeholder 20"/>
          <p:cNvSpPr>
            <a:spLocks noGrp="1"/>
          </p:cNvSpPr>
          <p:nvPr>
            <p:ph type="ftr" sz="quarter" idx="12"/>
          </p:nvPr>
        </p:nvSpPr>
        <p:spPr>
          <a:xfrm>
            <a:off x="457200" y="6611112"/>
            <a:ext cx="5600700" cy="228600"/>
          </a:xfrm>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606BEBCA-483F-4A0B-B5D2-C71B47912514}" type="datetimeFigureOut">
              <a:rPr lang="en-US" smtClean="0"/>
              <a:t>10/28/2021</a:t>
            </a:fld>
            <a:endParaRPr lang="en-US"/>
          </a:p>
        </p:txBody>
      </p:sp>
      <p:sp>
        <p:nvSpPr>
          <p:cNvPr id="23" name="Slide Number Placeholder 22"/>
          <p:cNvSpPr>
            <a:spLocks noGrp="1"/>
          </p:cNvSpPr>
          <p:nvPr>
            <p:ph type="sldNum" sz="quarter" idx="11"/>
          </p:nvPr>
        </p:nvSpPr>
        <p:spPr/>
        <p:txBody>
          <a:bodyPr/>
          <a:lstStyle/>
          <a:p>
            <a:fld id="{815645C5-B38B-4738-AF74-2C44958594CD}"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606BEBCA-483F-4A0B-B5D2-C71B47912514}" type="datetimeFigureOut">
              <a:rPr lang="en-US" smtClean="0"/>
              <a:t>10/28/2021</a:t>
            </a:fld>
            <a:endParaRPr lang="en-US"/>
          </a:p>
        </p:txBody>
      </p:sp>
      <p:sp>
        <p:nvSpPr>
          <p:cNvPr id="23" name="Slide Number Placeholder 22"/>
          <p:cNvSpPr>
            <a:spLocks noGrp="1"/>
          </p:cNvSpPr>
          <p:nvPr>
            <p:ph type="sldNum" sz="quarter" idx="11"/>
          </p:nvPr>
        </p:nvSpPr>
        <p:spPr/>
        <p:txBody>
          <a:bodyPr/>
          <a:lstStyle/>
          <a:p>
            <a:fld id="{815645C5-B38B-4738-AF74-2C44958594CD}"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606BEBCA-483F-4A0B-B5D2-C71B47912514}" type="datetimeFigureOut">
              <a:rPr lang="en-US" smtClean="0"/>
              <a:t>10/28/2021</a:t>
            </a:fld>
            <a:endParaRPr lang="en-US"/>
          </a:p>
        </p:txBody>
      </p:sp>
      <p:sp>
        <p:nvSpPr>
          <p:cNvPr id="18" name="Slide Number Placeholder 17"/>
          <p:cNvSpPr>
            <a:spLocks noGrp="1"/>
          </p:cNvSpPr>
          <p:nvPr>
            <p:ph type="sldNum" sz="quarter" idx="11"/>
          </p:nvPr>
        </p:nvSpPr>
        <p:spPr/>
        <p:txBody>
          <a:bodyPr/>
          <a:lstStyle/>
          <a:p>
            <a:fld id="{815645C5-B38B-4738-AF74-2C44958594CD}" type="slidenum">
              <a:rPr lang="en-US" smtClean="0"/>
              <a:t>‹#›</a:t>
            </a:fld>
            <a:endParaRPr lang="en-US"/>
          </a:p>
        </p:txBody>
      </p:sp>
      <p:sp>
        <p:nvSpPr>
          <p:cNvPr id="20" name="Footer Placeholder 19"/>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606BEBCA-483F-4A0B-B5D2-C71B47912514}" type="datetimeFigureOut">
              <a:rPr lang="en-US" smtClean="0"/>
              <a:t>10/28/2021</a:t>
            </a:fld>
            <a:endParaRPr lang="en-US"/>
          </a:p>
        </p:txBody>
      </p:sp>
      <p:sp>
        <p:nvSpPr>
          <p:cNvPr id="25" name="Slide Number Placeholder 24"/>
          <p:cNvSpPr>
            <a:spLocks noGrp="1"/>
          </p:cNvSpPr>
          <p:nvPr>
            <p:ph type="sldNum" sz="quarter" idx="11"/>
          </p:nvPr>
        </p:nvSpPr>
        <p:spPr>
          <a:xfrm>
            <a:off x="8742680" y="6610350"/>
            <a:ext cx="381000" cy="246888"/>
          </a:xfrm>
        </p:spPr>
        <p:txBody>
          <a:bodyPr/>
          <a:lstStyle/>
          <a:p>
            <a:fld id="{815645C5-B38B-4738-AF74-2C44958594CD}" type="slidenum">
              <a:rPr lang="en-US" smtClean="0"/>
              <a:t>‹#›</a:t>
            </a:fld>
            <a:endParaRPr lang="en-US"/>
          </a:p>
        </p:txBody>
      </p:sp>
      <p:sp>
        <p:nvSpPr>
          <p:cNvPr id="26" name="Footer Placeholder 25"/>
          <p:cNvSpPr>
            <a:spLocks noGrp="1"/>
          </p:cNvSpPr>
          <p:nvPr>
            <p:ph type="ftr" sz="quarter" idx="12"/>
          </p:nvPr>
        </p:nvSpPr>
        <p:spPr>
          <a:xfrm>
            <a:off x="1524000" y="6610350"/>
            <a:ext cx="5562600" cy="247650"/>
          </a:xfrm>
        </p:spPr>
        <p:txBody>
          <a:bodyPr/>
          <a:lstStyle/>
          <a:p>
            <a:endParaRPr lang="en-US"/>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606BEBCA-483F-4A0B-B5D2-C71B47912514}" type="datetimeFigureOut">
              <a:rPr lang="en-US" smtClean="0"/>
              <a:t>10/28/2021</a:t>
            </a:fld>
            <a:endParaRPr lang="en-US"/>
          </a:p>
        </p:txBody>
      </p:sp>
      <p:sp>
        <p:nvSpPr>
          <p:cNvPr id="21" name="Slide Number Placeholder 20"/>
          <p:cNvSpPr>
            <a:spLocks noGrp="1"/>
          </p:cNvSpPr>
          <p:nvPr>
            <p:ph type="sldNum" sz="quarter" idx="16"/>
          </p:nvPr>
        </p:nvSpPr>
        <p:spPr/>
        <p:txBody>
          <a:bodyPr/>
          <a:lstStyle/>
          <a:p>
            <a:fld id="{815645C5-B38B-4738-AF74-2C44958594CD}"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606BEBCA-483F-4A0B-B5D2-C71B47912514}" type="datetimeFigureOut">
              <a:rPr lang="en-US" smtClean="0"/>
              <a:t>10/28/2021</a:t>
            </a:fld>
            <a:endParaRPr lang="en-US"/>
          </a:p>
        </p:txBody>
      </p:sp>
      <p:sp>
        <p:nvSpPr>
          <p:cNvPr id="24" name="Slide Number Placeholder 23"/>
          <p:cNvSpPr>
            <a:spLocks noGrp="1"/>
          </p:cNvSpPr>
          <p:nvPr>
            <p:ph type="sldNum" sz="quarter" idx="17"/>
          </p:nvPr>
        </p:nvSpPr>
        <p:spPr/>
        <p:txBody>
          <a:bodyPr/>
          <a:lstStyle/>
          <a:p>
            <a:fld id="{815645C5-B38B-4738-AF74-2C44958594CD}" type="slidenum">
              <a:rPr lang="en-US" smtClean="0"/>
              <a:t>‹#›</a:t>
            </a:fld>
            <a:endParaRPr lang="en-US"/>
          </a:p>
        </p:txBody>
      </p:sp>
      <p:sp>
        <p:nvSpPr>
          <p:cNvPr id="25" name="Footer Placeholder 24"/>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606BEBCA-483F-4A0B-B5D2-C71B47912514}" type="datetimeFigureOut">
              <a:rPr lang="en-US" smtClean="0"/>
              <a:t>10/28/2021</a:t>
            </a:fld>
            <a:endParaRPr lang="en-US"/>
          </a:p>
        </p:txBody>
      </p:sp>
      <p:sp>
        <p:nvSpPr>
          <p:cNvPr id="17" name="Slide Number Placeholder 16"/>
          <p:cNvSpPr>
            <a:spLocks noGrp="1"/>
          </p:cNvSpPr>
          <p:nvPr>
            <p:ph type="sldNum" sz="quarter" idx="11"/>
          </p:nvPr>
        </p:nvSpPr>
        <p:spPr/>
        <p:txBody>
          <a:bodyPr/>
          <a:lstStyle/>
          <a:p>
            <a:fld id="{815645C5-B38B-4738-AF74-2C44958594CD}"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606BEBCA-483F-4A0B-B5D2-C71B47912514}" type="datetimeFigureOut">
              <a:rPr lang="en-US" smtClean="0"/>
              <a:t>10/28/2021</a:t>
            </a:fld>
            <a:endParaRPr lang="en-US"/>
          </a:p>
        </p:txBody>
      </p:sp>
      <p:sp>
        <p:nvSpPr>
          <p:cNvPr id="14" name="Slide Number Placeholder 13"/>
          <p:cNvSpPr>
            <a:spLocks noGrp="1"/>
          </p:cNvSpPr>
          <p:nvPr>
            <p:ph type="sldNum" sz="quarter" idx="11"/>
          </p:nvPr>
        </p:nvSpPr>
        <p:spPr/>
        <p:txBody>
          <a:bodyPr/>
          <a:lstStyle/>
          <a:p>
            <a:fld id="{815645C5-B38B-4738-AF74-2C44958594CD}" type="slidenum">
              <a:rPr lang="en-US" smtClean="0"/>
              <a:t>‹#›</a:t>
            </a:fld>
            <a:endParaRPr lang="en-US"/>
          </a:p>
        </p:txBody>
      </p:sp>
      <p:sp>
        <p:nvSpPr>
          <p:cNvPr id="22" name="Footer Placeholder 21"/>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endParaRPr lang="en-US" smtClean="0"/>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606BEBCA-483F-4A0B-B5D2-C71B47912514}" type="datetimeFigureOut">
              <a:rPr lang="en-US" smtClean="0"/>
              <a:t>10/28/2021</a:t>
            </a:fld>
            <a:endParaRPr lang="en-US"/>
          </a:p>
        </p:txBody>
      </p:sp>
      <p:sp>
        <p:nvSpPr>
          <p:cNvPr id="21" name="Slide Number Placeholder 20"/>
          <p:cNvSpPr>
            <a:spLocks noGrp="1"/>
          </p:cNvSpPr>
          <p:nvPr>
            <p:ph type="sldNum" sz="quarter" idx="16"/>
          </p:nvPr>
        </p:nvSpPr>
        <p:spPr/>
        <p:txBody>
          <a:bodyPr/>
          <a:lstStyle/>
          <a:p>
            <a:fld id="{815645C5-B38B-4738-AF74-2C44958594CD}"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6BEBCA-483F-4A0B-B5D2-C71B47912514}"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645C5-B38B-4738-AF74-2C44958594CD}" type="slidenum">
              <a:rPr lang="en-US" smtClean="0"/>
              <a:t>‹#›</a:t>
            </a:fld>
            <a:endParaRPr lang="en-US"/>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606BEBCA-483F-4A0B-B5D2-C71B47912514}" type="datetimeFigureOut">
              <a:rPr lang="en-US" smtClean="0"/>
              <a:t>10/28/2021</a:t>
            </a:fld>
            <a:endParaRPr lang="en-US"/>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US"/>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815645C5-B38B-4738-AF74-2C44958594C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77" r:id="rId1"/>
    <p:sldLayoutId id="2147484078" r:id="rId2"/>
    <p:sldLayoutId id="2147484079" r:id="rId3"/>
    <p:sldLayoutId id="2147484080" r:id="rId4"/>
    <p:sldLayoutId id="2147484081" r:id="rId5"/>
    <p:sldLayoutId id="2147484082" r:id="rId6"/>
    <p:sldLayoutId id="2147484083" r:id="rId7"/>
    <p:sldLayoutId id="2147484084" r:id="rId8"/>
    <p:sldLayoutId id="2147484085" r:id="rId9"/>
    <p:sldLayoutId id="2147484086" r:id="rId10"/>
    <p:sldLayoutId id="2147484087"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hyperlink" Target="https://cakamuzejs.riga.lv/lv/caks/caka-biografija/" TargetMode="Externa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akamuzejs.riga.lv/lv/caks/caka-biografija/" TargetMode="Externa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akamuzejs.riga.lv/lv/caks/caka-biografij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akamuzejs.riga.lv/lv/caks/caka-biografij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akamuzejs.riga.lv/lv/caks/caka-biografij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jauns.lv/raksts/sievietem/370548-piesardzigais-aleksandrs-caks-vinam-patika-sievietes-tacu-no-laulibas-dzives-vairijas?fbclid=IwAR1YPuOzOETlTdkNez5Ol5PiMQlxZofJBORUru8XGeqlVtEcUu0ofXV7zg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6.xml"/><Relationship Id="rId5" Type="http://schemas.openxmlformats.org/officeDocument/2006/relationships/image" Target="../media/image16.jpe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8" Type="http://schemas.openxmlformats.org/officeDocument/2006/relationships/hyperlink" Target="https://open.spotify.com/" TargetMode="External"/><Relationship Id="rId3" Type="http://schemas.openxmlformats.org/officeDocument/2006/relationships/hyperlink" Target="https://kulturaskanons.lv/archive/aleksandrs-caks/" TargetMode="External"/><Relationship Id="rId7" Type="http://schemas.openxmlformats.org/officeDocument/2006/relationships/hyperlink" Target="https://jaunagaita.net/jg105/JG105,JG107,JG108,JG110-111_Zuzena.htm" TargetMode="External"/><Relationship Id="rId2" Type="http://schemas.openxmlformats.org/officeDocument/2006/relationships/hyperlink" Target="https://www.lsm.lv/raksts/kultura/literatura/caka-jubileja-aicina-lasit-dzeju-un-doties-audiopastaiga.a427597/" TargetMode="External"/><Relationship Id="rId1" Type="http://schemas.openxmlformats.org/officeDocument/2006/relationships/slideLayout" Target="../slideLayouts/slideLayout2.xml"/><Relationship Id="rId6" Type="http://schemas.openxmlformats.org/officeDocument/2006/relationships/hyperlink" Target="https://www.tvnet.lv/7371485/caks-un-cetras-sievietes-jeb-kurai-pieder-migla-asaro-logs-muzas-lauri?utm_source=facebook.com&amp;utm_medium=social&amp;utm_campaign=share-buttons&amp;utm_content=7371485" TargetMode="External"/><Relationship Id="rId5" Type="http://schemas.openxmlformats.org/officeDocument/2006/relationships/hyperlink" Target="https://lmmdv.edu.lv/pages/skola/metodiskie-materiali/visparizglitojosie-prieksmeti/Aleksandrs-Caks.pdf" TargetMode="External"/><Relationship Id="rId4" Type="http://schemas.openxmlformats.org/officeDocument/2006/relationships/hyperlink" Target="https://www.youtube.com/watch?v=ct-jCPU1B6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050" name="Picture 2" descr="https://scontent.frix3-1.fna.fbcdn.net/v/t39.30808-6/p552x414/247404428_4546211018772563_4471964395253210295_n.jpg?_nc_cat=107&amp;ccb=1-5&amp;_nc_sid=730e14&amp;_nc_ohc=pIr-lqUELAQAX9ViF3K&amp;_nc_ht=scontent.frix3-1.fna&amp;oh=33bf486adc91afcbf7c433ad1c848d0a&amp;oe=617E14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9150" y="952016"/>
            <a:ext cx="2742939" cy="370979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satori.lv/storage/app/uploads/public/5a6/9e7/654/thumb_27947_1430x530_0_0_aut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1740" y="952016"/>
            <a:ext cx="2441123" cy="36403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63828" y="962282"/>
            <a:ext cx="6345194" cy="300082"/>
          </a:xfrm>
          <a:prstGeom prst="rect">
            <a:avLst/>
          </a:prstGeom>
          <a:noFill/>
        </p:spPr>
        <p:txBody>
          <a:bodyPr wrap="square" rtlCol="0">
            <a:spAutoFit/>
          </a:bodyPr>
          <a:lstStyle/>
          <a:p>
            <a:r>
              <a:rPr lang="lv-LV" sz="1350" dirty="0"/>
              <a:t>                                       .</a:t>
            </a:r>
            <a:endParaRPr lang="en-US" sz="1350" dirty="0"/>
          </a:p>
        </p:txBody>
      </p:sp>
      <p:sp>
        <p:nvSpPr>
          <p:cNvPr id="2" name="Rectangle 1"/>
          <p:cNvSpPr/>
          <p:nvPr/>
        </p:nvSpPr>
        <p:spPr>
          <a:xfrm>
            <a:off x="130629" y="1"/>
            <a:ext cx="7617278" cy="830997"/>
          </a:xfrm>
          <a:prstGeom prst="rect">
            <a:avLst/>
          </a:prstGeom>
        </p:spPr>
        <p:txBody>
          <a:bodyPr wrap="square">
            <a:spAutoFit/>
          </a:bodyPr>
          <a:lstStyle/>
          <a:p>
            <a:pPr algn="ctr"/>
            <a:r>
              <a:rPr lang="lv-LV" sz="4800" b="1" dirty="0"/>
              <a:t>Aleksandram Čakam - 120</a:t>
            </a:r>
            <a:r>
              <a:rPr lang="lv-LV" dirty="0"/>
              <a:t>.</a:t>
            </a:r>
            <a:endParaRPr lang="en-US" dirty="0"/>
          </a:p>
        </p:txBody>
      </p:sp>
      <p:sp>
        <p:nvSpPr>
          <p:cNvPr id="3" name="TextBox 2"/>
          <p:cNvSpPr txBox="1"/>
          <p:nvPr/>
        </p:nvSpPr>
        <p:spPr>
          <a:xfrm>
            <a:off x="4760035" y="6302829"/>
            <a:ext cx="2881736" cy="369332"/>
          </a:xfrm>
          <a:prstGeom prst="rect">
            <a:avLst/>
          </a:prstGeom>
          <a:noFill/>
        </p:spPr>
        <p:txBody>
          <a:bodyPr wrap="square" rtlCol="0">
            <a:spAutoFit/>
          </a:bodyPr>
          <a:lstStyle/>
          <a:p>
            <a:pPr algn="just"/>
            <a:r>
              <a:rPr lang="lv-LV" dirty="0" smtClean="0"/>
              <a:t>      Autore: Iveta Rihtere</a:t>
            </a:r>
          </a:p>
        </p:txBody>
      </p:sp>
      <p:sp>
        <p:nvSpPr>
          <p:cNvPr id="8" name="TextBox 7"/>
          <p:cNvSpPr txBox="1"/>
          <p:nvPr/>
        </p:nvSpPr>
        <p:spPr>
          <a:xfrm rot="10800000" flipV="1">
            <a:off x="2016579" y="6302829"/>
            <a:ext cx="2188027" cy="369332"/>
          </a:xfrm>
          <a:prstGeom prst="rect">
            <a:avLst/>
          </a:prstGeom>
          <a:noFill/>
        </p:spPr>
        <p:txBody>
          <a:bodyPr wrap="square" rtlCol="0">
            <a:spAutoFit/>
          </a:bodyPr>
          <a:lstStyle/>
          <a:p>
            <a:pPr algn="ctr"/>
            <a:r>
              <a:rPr lang="lv-LV" dirty="0" smtClean="0"/>
              <a:t>                        2021.</a:t>
            </a:r>
            <a:endParaRPr lang="lv-LV" dirty="0"/>
          </a:p>
        </p:txBody>
      </p:sp>
      <p:sp>
        <p:nvSpPr>
          <p:cNvPr id="9" name="Rectangle 8"/>
          <p:cNvSpPr/>
          <p:nvPr/>
        </p:nvSpPr>
        <p:spPr>
          <a:xfrm>
            <a:off x="4629150" y="4661807"/>
            <a:ext cx="3012621" cy="784830"/>
          </a:xfrm>
          <a:prstGeom prst="rect">
            <a:avLst/>
          </a:prstGeom>
        </p:spPr>
        <p:txBody>
          <a:bodyPr wrap="square">
            <a:spAutoFit/>
          </a:bodyPr>
          <a:lstStyle/>
          <a:p>
            <a:pPr algn="ctr"/>
            <a:r>
              <a:rPr lang="lv-LV" sz="1600" dirty="0" smtClean="0"/>
              <a:t>Aleksandrs Čaks</a:t>
            </a:r>
            <a:r>
              <a:rPr lang="lv-LV" sz="1100" dirty="0" smtClean="0"/>
              <a:t>.    Izgūts </a:t>
            </a:r>
            <a:r>
              <a:rPr lang="lv-LV" sz="1100" dirty="0"/>
              <a:t>no </a:t>
            </a:r>
            <a:r>
              <a:rPr lang="lv-LV" sz="1100" dirty="0">
                <a:hlinkClick r:id="rId5"/>
              </a:rPr>
              <a:t>https://cakamuzejs.riga.lv/lv/caks/caka-biografija</a:t>
            </a:r>
            <a:r>
              <a:rPr lang="lv-LV" dirty="0">
                <a:hlinkClick r:id="rId5"/>
              </a:rPr>
              <a:t>/</a:t>
            </a:r>
            <a:r>
              <a:rPr lang="lv-LV" dirty="0"/>
              <a:t> </a:t>
            </a:r>
            <a:endParaRPr lang="lv-LV" dirty="0"/>
          </a:p>
        </p:txBody>
      </p:sp>
      <p:sp>
        <p:nvSpPr>
          <p:cNvPr id="10" name="TextBox 9"/>
          <p:cNvSpPr txBox="1"/>
          <p:nvPr/>
        </p:nvSpPr>
        <p:spPr>
          <a:xfrm>
            <a:off x="457199" y="4779220"/>
            <a:ext cx="3831627" cy="369332"/>
          </a:xfrm>
          <a:prstGeom prst="rect">
            <a:avLst/>
          </a:prstGeom>
          <a:noFill/>
        </p:spPr>
        <p:txBody>
          <a:bodyPr wrap="square" rtlCol="0">
            <a:spAutoFit/>
          </a:bodyPr>
          <a:lstStyle/>
          <a:p>
            <a:r>
              <a:rPr lang="lv-LV" dirty="0" smtClean="0"/>
              <a:t>     Jaunums koledžas bibliotēkā.</a:t>
            </a:r>
            <a:endParaRPr lang="lv-LV" dirty="0"/>
          </a:p>
        </p:txBody>
      </p:sp>
    </p:spTree>
    <p:extLst>
      <p:ext uri="{BB962C8B-B14F-4D97-AF65-F5344CB8AC3E}">
        <p14:creationId xmlns:p14="http://schemas.microsoft.com/office/powerpoint/2010/main" val="226637359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                    Aleksandra Čaka izdevumi.</a:t>
            </a:r>
            <a:endParaRPr lang="lv-LV"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59001" y="1148443"/>
            <a:ext cx="8481182" cy="4770665"/>
          </a:xfrm>
        </p:spPr>
      </p:pic>
      <p:sp>
        <p:nvSpPr>
          <p:cNvPr id="5" name="Rectangle 4"/>
          <p:cNvSpPr/>
          <p:nvPr/>
        </p:nvSpPr>
        <p:spPr>
          <a:xfrm rot="10800000" flipV="1">
            <a:off x="979714" y="6045099"/>
            <a:ext cx="6760029" cy="677108"/>
          </a:xfrm>
          <a:prstGeom prst="rect">
            <a:avLst/>
          </a:prstGeom>
        </p:spPr>
        <p:txBody>
          <a:bodyPr wrap="square">
            <a:spAutoFit/>
          </a:bodyPr>
          <a:lstStyle/>
          <a:p>
            <a:r>
              <a:rPr lang="lv-LV" sz="1600" dirty="0" smtClean="0"/>
              <a:t>Stabulnieku bibliotēka</a:t>
            </a:r>
            <a:r>
              <a:rPr lang="lv-LV" sz="1100" dirty="0" smtClean="0"/>
              <a:t>. Izgūts no : https</a:t>
            </a:r>
            <a:r>
              <a:rPr lang="lv-LV" sz="1100" dirty="0"/>
              <a:t>://www.facebook.com/photo?fbid=423748722472453&amp;set=basw.AbpbFOQGg3ejOPkLEWfCV6NxWncoB7c9Ajq6SF0OTTXyd98LdzFAljteSCCvVYrxGoosXOqMF3oq2Ij6gTL9-nK4AT3wlbg0_4FY8dC1UuvrH7dYTwXsT1ey</a:t>
            </a:r>
          </a:p>
        </p:txBody>
      </p:sp>
    </p:spTree>
    <p:extLst>
      <p:ext uri="{BB962C8B-B14F-4D97-AF65-F5344CB8AC3E}">
        <p14:creationId xmlns:p14="http://schemas.microsoft.com/office/powerpoint/2010/main" val="3868823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737" y="1719842"/>
            <a:ext cx="5910942" cy="4444194"/>
          </a:xfrm>
        </p:spPr>
        <p:txBody>
          <a:bodyPr>
            <a:normAutofit fontScale="70000" lnSpcReduction="20000"/>
          </a:bodyPr>
          <a:lstStyle/>
          <a:p>
            <a:pPr marL="0" indent="0">
              <a:buNone/>
            </a:pPr>
            <a:endParaRPr lang="lv-LV" dirty="0"/>
          </a:p>
          <a:p>
            <a:r>
              <a:rPr lang="lv-LV" dirty="0"/>
              <a:t> </a:t>
            </a:r>
            <a:r>
              <a:rPr lang="lv-LV" dirty="0" smtClean="0"/>
              <a:t>1901</a:t>
            </a:r>
            <a:r>
              <a:rPr lang="lv-LV" dirty="0"/>
              <a:t>. gada 27. oktobrī – A. Čaks piedzima Rīgā, Blaumaņa ielā 9, </a:t>
            </a:r>
            <a:r>
              <a:rPr lang="lv-LV" dirty="0" err="1"/>
              <a:t>drēbniekmeistara</a:t>
            </a:r>
            <a:r>
              <a:rPr lang="lv-LV" dirty="0"/>
              <a:t> Jāņa </a:t>
            </a:r>
            <a:r>
              <a:rPr lang="lv-LV" dirty="0" err="1"/>
              <a:t>Čadaraiņa</a:t>
            </a:r>
            <a:r>
              <a:rPr lang="lv-LV" dirty="0"/>
              <a:t> ģimenē.</a:t>
            </a:r>
          </a:p>
          <a:p>
            <a:r>
              <a:rPr lang="lv-LV" dirty="0"/>
              <a:t> </a:t>
            </a:r>
            <a:r>
              <a:rPr lang="lv-LV" dirty="0" smtClean="0"/>
              <a:t>1904</a:t>
            </a:r>
            <a:r>
              <a:rPr lang="lv-LV" dirty="0"/>
              <a:t>. - 1906.  – ģimene  dzīvoja Ģertrūdes ielā 57.</a:t>
            </a:r>
          </a:p>
          <a:p>
            <a:r>
              <a:rPr lang="lv-LV" dirty="0"/>
              <a:t> </a:t>
            </a:r>
            <a:r>
              <a:rPr lang="lv-LV" dirty="0" smtClean="0"/>
              <a:t>1906</a:t>
            </a:r>
            <a:r>
              <a:rPr lang="lv-LV" dirty="0"/>
              <a:t>. – 1910.  – </a:t>
            </a:r>
            <a:r>
              <a:rPr lang="lv-LV" dirty="0" smtClean="0"/>
              <a:t>pārcēlās </a:t>
            </a:r>
            <a:r>
              <a:rPr lang="lv-LV" dirty="0"/>
              <a:t>uz dzīvi Bruņinieku ielā 44/46.</a:t>
            </a:r>
          </a:p>
          <a:p>
            <a:r>
              <a:rPr lang="lv-LV" dirty="0"/>
              <a:t> </a:t>
            </a:r>
            <a:r>
              <a:rPr lang="lv-LV" dirty="0" smtClean="0"/>
              <a:t>1908</a:t>
            </a:r>
            <a:r>
              <a:rPr lang="lv-LV" dirty="0"/>
              <a:t>. – 1911.  – Aleksandrs uzsāka mācības </a:t>
            </a:r>
            <a:r>
              <a:rPr lang="lv-LV" dirty="0" smtClean="0"/>
              <a:t>Paulīnas </a:t>
            </a:r>
            <a:r>
              <a:rPr lang="lv-LV" dirty="0" err="1"/>
              <a:t>Stabušs</a:t>
            </a:r>
            <a:r>
              <a:rPr lang="lv-LV" dirty="0"/>
              <a:t> </a:t>
            </a:r>
            <a:r>
              <a:rPr lang="lv-LV" dirty="0" err="1"/>
              <a:t>proģimnāzijā</a:t>
            </a:r>
            <a:r>
              <a:rPr lang="lv-LV" dirty="0"/>
              <a:t>, </a:t>
            </a:r>
            <a:r>
              <a:rPr lang="lv-LV" dirty="0" err="1"/>
              <a:t>Kr</a:t>
            </a:r>
            <a:r>
              <a:rPr lang="lv-LV" dirty="0"/>
              <a:t>. Barona ielā </a:t>
            </a:r>
            <a:r>
              <a:rPr lang="lv-LV" dirty="0" smtClean="0"/>
              <a:t>11</a:t>
            </a:r>
            <a:endParaRPr lang="lv-LV" dirty="0"/>
          </a:p>
          <a:p>
            <a:r>
              <a:rPr lang="lv-LV" dirty="0"/>
              <a:t>1910. - 1915. – ģimene </a:t>
            </a:r>
            <a:r>
              <a:rPr lang="lv-LV" dirty="0" smtClean="0"/>
              <a:t>pārcēlās </a:t>
            </a:r>
            <a:r>
              <a:rPr lang="lv-LV" dirty="0"/>
              <a:t>uz Lāčplēša ielu 47–2.</a:t>
            </a:r>
          </a:p>
          <a:p>
            <a:r>
              <a:rPr lang="lv-LV" dirty="0"/>
              <a:t> </a:t>
            </a:r>
            <a:r>
              <a:rPr lang="lv-LV" dirty="0" smtClean="0"/>
              <a:t>1911</a:t>
            </a:r>
            <a:r>
              <a:rPr lang="lv-LV" dirty="0"/>
              <a:t>.  – Aleksandrs Čaks uzsāka mācības Rīgas Aleksandra ģimnāzijā.</a:t>
            </a:r>
          </a:p>
          <a:p>
            <a:r>
              <a:rPr lang="lv-LV" dirty="0"/>
              <a:t> </a:t>
            </a:r>
            <a:r>
              <a:rPr lang="lv-LV" dirty="0" smtClean="0"/>
              <a:t>1915</a:t>
            </a:r>
            <a:r>
              <a:rPr lang="lv-LV" dirty="0"/>
              <a:t>.  – kopā ar ģimnāziju evakuējās uz Igauniju, </a:t>
            </a:r>
            <a:r>
              <a:rPr lang="lv-LV" dirty="0" err="1"/>
              <a:t>Veravu</a:t>
            </a:r>
            <a:r>
              <a:rPr lang="lv-LV" dirty="0"/>
              <a:t> (tagad – Viru).</a:t>
            </a:r>
          </a:p>
          <a:p>
            <a:r>
              <a:rPr lang="lv-LV" dirty="0"/>
              <a:t> </a:t>
            </a:r>
            <a:r>
              <a:rPr lang="lv-LV" dirty="0" smtClean="0"/>
              <a:t>1917</a:t>
            </a:r>
            <a:r>
              <a:rPr lang="lv-LV" dirty="0"/>
              <a:t>.  – skolu evakuēja uz </a:t>
            </a:r>
            <a:r>
              <a:rPr lang="lv-LV" dirty="0" err="1"/>
              <a:t>Penzas</a:t>
            </a:r>
            <a:r>
              <a:rPr lang="lv-LV" dirty="0"/>
              <a:t> guberņas pilsētu </a:t>
            </a:r>
            <a:r>
              <a:rPr lang="lv-LV" dirty="0" err="1"/>
              <a:t>Saransku</a:t>
            </a:r>
            <a:r>
              <a:rPr lang="lv-LV" dirty="0"/>
              <a:t> Krievijā.</a:t>
            </a:r>
          </a:p>
          <a:p>
            <a:r>
              <a:rPr lang="lv-LV" dirty="0"/>
              <a:t> </a:t>
            </a:r>
            <a:r>
              <a:rPr lang="lv-LV" dirty="0" smtClean="0"/>
              <a:t>1919</a:t>
            </a:r>
            <a:r>
              <a:rPr lang="lv-LV" dirty="0"/>
              <a:t>. septembris – 1921. maijs – dzīvoja Penzā, </a:t>
            </a:r>
            <a:r>
              <a:rPr lang="lv-LV" dirty="0" smtClean="0"/>
              <a:t>mācījās </a:t>
            </a:r>
            <a:r>
              <a:rPr lang="lv-LV" dirty="0"/>
              <a:t>Penzas Strādnieku - zemnieku universitātē.</a:t>
            </a:r>
          </a:p>
          <a:p>
            <a:r>
              <a:rPr lang="lv-LV" dirty="0"/>
              <a:t> </a:t>
            </a:r>
            <a:r>
              <a:rPr lang="lv-LV" dirty="0" smtClean="0"/>
              <a:t>1919</a:t>
            </a:r>
            <a:r>
              <a:rPr lang="lv-LV" dirty="0"/>
              <a:t>./20. gada ziemā – strādāja </a:t>
            </a:r>
            <a:r>
              <a:rPr lang="lv-LV" dirty="0" err="1"/>
              <a:t>Penzas</a:t>
            </a:r>
            <a:r>
              <a:rPr lang="lv-LV" dirty="0"/>
              <a:t> slimnīcā un kara hospitālī.</a:t>
            </a:r>
          </a:p>
          <a:p>
            <a:endParaRPr lang="en-US" dirty="0"/>
          </a:p>
        </p:txBody>
      </p:sp>
      <p:sp>
        <p:nvSpPr>
          <p:cNvPr id="2" name="TextBox 1"/>
          <p:cNvSpPr txBox="1"/>
          <p:nvPr/>
        </p:nvSpPr>
        <p:spPr>
          <a:xfrm>
            <a:off x="-334736" y="1020535"/>
            <a:ext cx="9331778" cy="646331"/>
          </a:xfrm>
          <a:prstGeom prst="rect">
            <a:avLst/>
          </a:prstGeom>
          <a:noFill/>
        </p:spPr>
        <p:txBody>
          <a:bodyPr wrap="square" rtlCol="0">
            <a:spAutoFit/>
          </a:bodyPr>
          <a:lstStyle/>
          <a:p>
            <a:pPr algn="ctr"/>
            <a:r>
              <a:rPr lang="lv-LV" dirty="0" smtClean="0"/>
              <a:t>                 </a:t>
            </a:r>
            <a:r>
              <a:rPr lang="lv-LV" sz="3600" dirty="0" smtClean="0"/>
              <a:t>Aleksandra Čaka biogrāfija.</a:t>
            </a:r>
            <a:endParaRPr lang="lv-LV" sz="3600" dirty="0"/>
          </a:p>
        </p:txBody>
      </p:sp>
      <p:pic>
        <p:nvPicPr>
          <p:cNvPr id="4" name="Picture 2" descr="https://scontent.frix3-1.fna.fbcdn.net/v/t39.30808-6/p640x640/247574617_4546210952105903_1372276893102414148_n.jpg?_nc_cat=100&amp;ccb=1-5&amp;_nc_sid=730e14&amp;_nc_ohc=KQTdMMUpvDAAX8TO3eE&amp;_nc_ht=scontent.frix3-1.fna&amp;oh=ade20467d986aa574278e12656fe7203&amp;oe=617E0A3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7514" y="2300609"/>
            <a:ext cx="2849335" cy="274838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rot="10800000" flipV="1">
            <a:off x="0" y="6185121"/>
            <a:ext cx="9380764" cy="369332"/>
          </a:xfrm>
          <a:prstGeom prst="rect">
            <a:avLst/>
          </a:prstGeom>
        </p:spPr>
        <p:txBody>
          <a:bodyPr wrap="square">
            <a:spAutoFit/>
          </a:bodyPr>
          <a:lstStyle/>
          <a:p>
            <a:r>
              <a:rPr lang="lv-LV" dirty="0" smtClean="0"/>
              <a:t>Izgūts no </a:t>
            </a:r>
            <a:r>
              <a:rPr lang="lv-LV" dirty="0" smtClean="0">
                <a:hlinkClick r:id="rId3"/>
              </a:rPr>
              <a:t>https</a:t>
            </a:r>
            <a:r>
              <a:rPr lang="lv-LV" dirty="0">
                <a:hlinkClick r:id="rId3"/>
              </a:rPr>
              <a:t>://cakamuzejs.riga.lv/lv/caks/caka-biografija</a:t>
            </a:r>
            <a:r>
              <a:rPr lang="lv-LV" dirty="0" smtClean="0">
                <a:hlinkClick r:id="rId3"/>
              </a:rPr>
              <a:t>/</a:t>
            </a:r>
            <a:r>
              <a:rPr lang="lv-LV" dirty="0" smtClean="0"/>
              <a:t> </a:t>
            </a:r>
            <a:endParaRPr lang="lv-LV" dirty="0"/>
          </a:p>
        </p:txBody>
      </p:sp>
      <p:sp>
        <p:nvSpPr>
          <p:cNvPr id="9" name="TextBox 8"/>
          <p:cNvSpPr txBox="1"/>
          <p:nvPr/>
        </p:nvSpPr>
        <p:spPr>
          <a:xfrm>
            <a:off x="6147707" y="5048993"/>
            <a:ext cx="3233056" cy="584775"/>
          </a:xfrm>
          <a:prstGeom prst="rect">
            <a:avLst/>
          </a:prstGeom>
          <a:noFill/>
        </p:spPr>
        <p:txBody>
          <a:bodyPr wrap="square" rtlCol="0">
            <a:spAutoFit/>
          </a:bodyPr>
          <a:lstStyle/>
          <a:p>
            <a:pPr algn="ctr"/>
            <a:r>
              <a:rPr lang="lv-LV" sz="1400" dirty="0" smtClean="0"/>
              <a:t>Aleksandrs Čaks ar vecākiem. </a:t>
            </a:r>
            <a:r>
              <a:rPr lang="lv-LV" sz="1100" dirty="0" smtClean="0"/>
              <a:t>Izgūts no </a:t>
            </a:r>
            <a:r>
              <a:rPr lang="lv-LV" sz="1100" dirty="0">
                <a:hlinkClick r:id="rId3"/>
              </a:rPr>
              <a:t>https://cakamuzejs.riga.lv/lv/caks/caka-biografija</a:t>
            </a:r>
            <a:r>
              <a:rPr lang="lv-LV" dirty="0">
                <a:hlinkClick r:id="rId3"/>
              </a:rPr>
              <a:t>/</a:t>
            </a:r>
            <a:r>
              <a:rPr lang="lv-LV" dirty="0"/>
              <a:t> </a:t>
            </a:r>
          </a:p>
        </p:txBody>
      </p:sp>
    </p:spTree>
    <p:extLst>
      <p:ext uri="{BB962C8B-B14F-4D97-AF65-F5344CB8AC3E}">
        <p14:creationId xmlns:p14="http://schemas.microsoft.com/office/powerpoint/2010/main" val="3185666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Aleksandra Čaka biogrāfija</a:t>
            </a:r>
            <a:endParaRPr lang="en-US" dirty="0"/>
          </a:p>
        </p:txBody>
      </p:sp>
      <p:sp>
        <p:nvSpPr>
          <p:cNvPr id="3" name="Content Placeholder 2"/>
          <p:cNvSpPr>
            <a:spLocks noGrp="1"/>
          </p:cNvSpPr>
          <p:nvPr>
            <p:ph idx="1"/>
          </p:nvPr>
        </p:nvSpPr>
        <p:spPr/>
        <p:txBody>
          <a:bodyPr>
            <a:normAutofit fontScale="25000" lnSpcReduction="20000"/>
          </a:bodyPr>
          <a:lstStyle/>
          <a:p>
            <a:r>
              <a:rPr lang="lv-LV" sz="4800" dirty="0" smtClean="0"/>
              <a:t>1920</a:t>
            </a:r>
            <a:r>
              <a:rPr lang="lv-LV" sz="4800" dirty="0"/>
              <a:t>. augusts – Latvijā atgriezās dzejnieka vecāki, apmetās Rīgā, Matīsa ielā 29 –12.</a:t>
            </a:r>
          </a:p>
          <a:p>
            <a:r>
              <a:rPr lang="lv-LV" sz="4800" dirty="0"/>
              <a:t> </a:t>
            </a:r>
            <a:r>
              <a:rPr lang="lv-LV" sz="4800" dirty="0" smtClean="0"/>
              <a:t>1922</a:t>
            </a:r>
            <a:r>
              <a:rPr lang="lv-LV" sz="4800" dirty="0"/>
              <a:t>. gada 24. jūnijā – A. Čaks </a:t>
            </a:r>
            <a:r>
              <a:rPr lang="lv-LV" sz="4800" dirty="0" smtClean="0"/>
              <a:t>atgriezās </a:t>
            </a:r>
            <a:r>
              <a:rPr lang="lv-LV" sz="4800" dirty="0"/>
              <a:t>Latvijā.</a:t>
            </a:r>
          </a:p>
          <a:p>
            <a:r>
              <a:rPr lang="lv-LV" sz="4800" dirty="0"/>
              <a:t> </a:t>
            </a:r>
            <a:r>
              <a:rPr lang="lv-LV" sz="4800" dirty="0" smtClean="0"/>
              <a:t>1922</a:t>
            </a:r>
            <a:r>
              <a:rPr lang="lv-LV" sz="4800" dirty="0"/>
              <a:t>. gada 17. augustā – dzejnieks nosūtīja 6 dzejoļus izdevumam “Jaunības Tekas”, taču tie netika publicēti.</a:t>
            </a:r>
          </a:p>
          <a:p>
            <a:r>
              <a:rPr lang="lv-LV" sz="4800" dirty="0"/>
              <a:t> </a:t>
            </a:r>
            <a:r>
              <a:rPr lang="lv-LV" sz="4800" dirty="0" smtClean="0"/>
              <a:t>1922</a:t>
            </a:r>
            <a:r>
              <a:rPr lang="lv-LV" sz="4800" dirty="0"/>
              <a:t>. – 1937. – kopā ar vecākiem dzīvoja Rīgā, Marijas ielā 51.</a:t>
            </a:r>
          </a:p>
          <a:p>
            <a:r>
              <a:rPr lang="lv-LV" sz="4800" dirty="0"/>
              <a:t> </a:t>
            </a:r>
            <a:r>
              <a:rPr lang="lv-LV" sz="4800" dirty="0" smtClean="0"/>
              <a:t>1922</a:t>
            </a:r>
            <a:r>
              <a:rPr lang="lv-LV" sz="4800" dirty="0"/>
              <a:t>. – iestājās Latvju Jaunatnes Savienības vidusskolas IV klasē.</a:t>
            </a:r>
          </a:p>
          <a:p>
            <a:r>
              <a:rPr lang="lv-LV" sz="4800" dirty="0"/>
              <a:t> </a:t>
            </a:r>
            <a:r>
              <a:rPr lang="lv-LV" sz="4800" dirty="0" smtClean="0"/>
              <a:t>1923</a:t>
            </a:r>
            <a:r>
              <a:rPr lang="lv-LV" sz="4800" dirty="0"/>
              <a:t>. – 1924. – mācījās Rīgas II Valsts vidusskolā Pārdaugavā; draudzējas ar klasesbiedreni Leontīni Amāliju </a:t>
            </a:r>
            <a:r>
              <a:rPr lang="lv-LV" sz="4800" dirty="0" err="1"/>
              <a:t>Rundeli</a:t>
            </a:r>
            <a:r>
              <a:rPr lang="lv-LV" sz="4800" dirty="0"/>
              <a:t>.</a:t>
            </a:r>
          </a:p>
          <a:p>
            <a:r>
              <a:rPr lang="lv-LV" sz="4800" dirty="0"/>
              <a:t> </a:t>
            </a:r>
            <a:r>
              <a:rPr lang="lv-LV" sz="4800" dirty="0" smtClean="0"/>
              <a:t>1924</a:t>
            </a:r>
            <a:r>
              <a:rPr lang="lv-LV" sz="4800" dirty="0"/>
              <a:t>. – iestājās Latvijas Universitātes Medicīnas fakultātē, bet </a:t>
            </a:r>
            <a:r>
              <a:rPr lang="lv-LV" sz="4800" dirty="0" smtClean="0"/>
              <a:t>nepabeidza</a:t>
            </a:r>
            <a:r>
              <a:rPr lang="lv-LV" sz="4800" dirty="0"/>
              <a:t> </a:t>
            </a:r>
          </a:p>
          <a:p>
            <a:r>
              <a:rPr lang="lv-LV" sz="4800" dirty="0"/>
              <a:t>1925. vasarā – apmeklēja Izglītības ministrijas Tautskolu direkcijas </a:t>
            </a:r>
            <a:r>
              <a:rPr lang="lv-LV" sz="4800" dirty="0" smtClean="0"/>
              <a:t>obligāto </a:t>
            </a:r>
            <a:r>
              <a:rPr lang="lv-LV" sz="4800" dirty="0"/>
              <a:t>skolu skolotāju sagatavošanas kursus.</a:t>
            </a:r>
          </a:p>
          <a:p>
            <a:r>
              <a:rPr lang="lv-LV" sz="4800" dirty="0"/>
              <a:t> </a:t>
            </a:r>
            <a:r>
              <a:rPr lang="lv-LV" sz="4800" dirty="0" smtClean="0"/>
              <a:t>1924.rudenī </a:t>
            </a:r>
            <a:r>
              <a:rPr lang="lv-LV" sz="4800" dirty="0"/>
              <a:t>– brīvklausītājs Dailes teātra 1. Studijā.</a:t>
            </a:r>
          </a:p>
          <a:p>
            <a:r>
              <a:rPr lang="lv-LV" sz="4800" dirty="0"/>
              <a:t> </a:t>
            </a:r>
            <a:r>
              <a:rPr lang="lv-LV" sz="4800" dirty="0" smtClean="0"/>
              <a:t>1925</a:t>
            </a:r>
            <a:r>
              <a:rPr lang="lv-LV" sz="4800" dirty="0"/>
              <a:t>. gada 25. februārī –  avīzē “Latvijas Kareivis” tika publicēts A. Čaka dzejolis – “Sapņi”.</a:t>
            </a:r>
          </a:p>
          <a:p>
            <a:r>
              <a:rPr lang="lv-LV" sz="4800" dirty="0"/>
              <a:t> </a:t>
            </a:r>
            <a:r>
              <a:rPr lang="lv-LV" sz="4800" dirty="0" smtClean="0"/>
              <a:t>1925</a:t>
            </a:r>
            <a:r>
              <a:rPr lang="lv-LV" sz="4800" dirty="0"/>
              <a:t>. gada 13. novembris – 17.decembris – strādāja Cēsu </a:t>
            </a:r>
            <a:r>
              <a:rPr lang="lv-LV" sz="4800" dirty="0" smtClean="0"/>
              <a:t>apriņķa </a:t>
            </a:r>
            <a:r>
              <a:rPr lang="lv-LV" sz="4800" dirty="0"/>
              <a:t>valdes Drabešu bērnu namā un sešklasīgajā pamatskolā kā skolotājs – audzinātājs.</a:t>
            </a:r>
          </a:p>
          <a:p>
            <a:r>
              <a:rPr lang="lv-LV" sz="4800" dirty="0"/>
              <a:t> </a:t>
            </a:r>
            <a:r>
              <a:rPr lang="lv-LV" sz="4800" dirty="0" smtClean="0"/>
              <a:t>1925</a:t>
            </a:r>
            <a:r>
              <a:rPr lang="lv-LV" sz="4800" dirty="0"/>
              <a:t>. gada 17. decembris – 1928. gada 15.septembris – skolas pārzinis Drabešu bērnu namā. 1927. – Rīgā organizēja izdevniecību “Seši”, kas izdeva žurnālu “Jauno </a:t>
            </a:r>
            <a:r>
              <a:rPr lang="lv-LV" sz="4800" dirty="0" err="1"/>
              <a:t>Līra</a:t>
            </a:r>
            <a:r>
              <a:rPr lang="lv-LV" sz="4800" dirty="0"/>
              <a:t>”.</a:t>
            </a:r>
          </a:p>
          <a:p>
            <a:r>
              <a:rPr lang="lv-LV" sz="4800" dirty="0"/>
              <a:t> </a:t>
            </a:r>
            <a:r>
              <a:rPr lang="lv-LV" sz="4800" dirty="0" smtClean="0"/>
              <a:t>1928</a:t>
            </a:r>
            <a:r>
              <a:rPr lang="lv-LV" sz="4800" dirty="0"/>
              <a:t>. – iznāca pirmie dzejoļu krājumi “Sirds uz trotuāra” un “Es un šis laiks”.</a:t>
            </a:r>
          </a:p>
          <a:p>
            <a:r>
              <a:rPr lang="lv-LV" sz="4800" dirty="0"/>
              <a:t> </a:t>
            </a:r>
            <a:r>
              <a:rPr lang="lv-LV" sz="4800" dirty="0" smtClean="0"/>
              <a:t>1928</a:t>
            </a:r>
            <a:r>
              <a:rPr lang="lv-LV" sz="4800" dirty="0"/>
              <a:t>. gada 21. jūnijā – iestājās mākslinieku un literātu biedrībā “Zaļā Vārna”.</a:t>
            </a:r>
          </a:p>
          <a:p>
            <a:r>
              <a:rPr lang="lv-LV" sz="4800" dirty="0"/>
              <a:t> </a:t>
            </a:r>
            <a:r>
              <a:rPr lang="lv-LV" sz="4800" dirty="0" smtClean="0"/>
              <a:t>1929</a:t>
            </a:r>
            <a:r>
              <a:rPr lang="lv-LV" sz="4800" dirty="0"/>
              <a:t>. – “Zaļā Vārna” izdod A. Čaka dzejoļu krājumus “Pasaules krogs” un “</a:t>
            </a:r>
            <a:r>
              <a:rPr lang="lv-LV" sz="4800" dirty="0" err="1"/>
              <a:t>Apašs</a:t>
            </a:r>
            <a:r>
              <a:rPr lang="lv-LV" sz="4800" dirty="0"/>
              <a:t> frakā”.</a:t>
            </a:r>
          </a:p>
          <a:p>
            <a:pPr marL="0" indent="0">
              <a:buNone/>
            </a:pPr>
            <a:endParaRPr lang="lv-LV" sz="3000" dirty="0"/>
          </a:p>
          <a:p>
            <a:pPr marL="0" indent="0" algn="ctr">
              <a:buNone/>
            </a:pPr>
            <a:r>
              <a:rPr lang="lv-LV" sz="4400" dirty="0"/>
              <a:t>Izgūts no </a:t>
            </a:r>
            <a:r>
              <a:rPr lang="lv-LV" sz="4400" dirty="0">
                <a:hlinkClick r:id="rId2"/>
              </a:rPr>
              <a:t>https://cakamuzejs.riga.lv/lv/caks/caka-biografija/</a:t>
            </a:r>
            <a:r>
              <a:rPr lang="lv-LV" sz="4400" dirty="0"/>
              <a:t> </a:t>
            </a:r>
          </a:p>
          <a:p>
            <a:pPr algn="ctr"/>
            <a:endParaRPr lang="en-US" sz="4400" dirty="0"/>
          </a:p>
        </p:txBody>
      </p:sp>
    </p:spTree>
    <p:extLst>
      <p:ext uri="{BB962C8B-B14F-4D97-AF65-F5344CB8AC3E}">
        <p14:creationId xmlns:p14="http://schemas.microsoft.com/office/powerpoint/2010/main" val="672564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40386">
              <a:srgbClr val="E7F2F4"/>
            </a:gs>
            <a:gs pos="15200">
              <a:srgbClr val="F6FAFB"/>
            </a:gs>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Aleksandra Čaka biogrāfija</a:t>
            </a:r>
            <a:endParaRPr lang="en-US" dirty="0"/>
          </a:p>
        </p:txBody>
      </p:sp>
      <p:sp>
        <p:nvSpPr>
          <p:cNvPr id="3" name="Content Placeholder 2"/>
          <p:cNvSpPr>
            <a:spLocks noGrp="1"/>
          </p:cNvSpPr>
          <p:nvPr>
            <p:ph idx="1"/>
          </p:nvPr>
        </p:nvSpPr>
        <p:spPr>
          <a:xfrm>
            <a:off x="791936" y="2286002"/>
            <a:ext cx="7780564" cy="4139291"/>
          </a:xfrm>
        </p:spPr>
        <p:txBody>
          <a:bodyPr>
            <a:normAutofit fontScale="25000" lnSpcReduction="20000"/>
          </a:bodyPr>
          <a:lstStyle/>
          <a:p>
            <a:r>
              <a:rPr lang="lv-LV" sz="4800" dirty="0" smtClean="0"/>
              <a:t>1930</a:t>
            </a:r>
            <a:r>
              <a:rPr lang="lv-LV" sz="4800" dirty="0"/>
              <a:t>. – iznāca “Poēma par ormani”.</a:t>
            </a:r>
          </a:p>
          <a:p>
            <a:r>
              <a:rPr lang="lv-LV" sz="4800" dirty="0"/>
              <a:t> </a:t>
            </a:r>
            <a:r>
              <a:rPr lang="lv-LV" sz="4800" dirty="0" smtClean="0"/>
              <a:t>1931</a:t>
            </a:r>
            <a:r>
              <a:rPr lang="lv-LV" sz="4800" dirty="0"/>
              <a:t>. gada 19. aprīlis – Latvju rakstnieku un žurnālistu arodbiedrības pilnsapulcē tika ievēlēts par Valdes locekli.</a:t>
            </a:r>
          </a:p>
          <a:p>
            <a:r>
              <a:rPr lang="lv-LV" sz="4800" dirty="0"/>
              <a:t> </a:t>
            </a:r>
            <a:r>
              <a:rPr lang="lv-LV" sz="4800" dirty="0" smtClean="0"/>
              <a:t>1931</a:t>
            </a:r>
            <a:r>
              <a:rPr lang="lv-LV" sz="4800" dirty="0"/>
              <a:t>. – iznāca dzejoļu krājums “Mana paradīze”, kurā ietvertas arī iepriekšējo izdevumu populārākās dzejas.</a:t>
            </a:r>
          </a:p>
          <a:p>
            <a:r>
              <a:rPr lang="lv-LV" sz="4800" dirty="0"/>
              <a:t> </a:t>
            </a:r>
            <a:r>
              <a:rPr lang="lv-LV" sz="4800" dirty="0" smtClean="0"/>
              <a:t>1932</a:t>
            </a:r>
            <a:r>
              <a:rPr lang="lv-LV" sz="4800" dirty="0"/>
              <a:t>. –  poēma “</a:t>
            </a:r>
            <a:r>
              <a:rPr lang="lv-LV" sz="4800" dirty="0" err="1"/>
              <a:t>Umurkumurs</a:t>
            </a:r>
            <a:r>
              <a:rPr lang="lv-LV" sz="4800" dirty="0"/>
              <a:t>”.</a:t>
            </a:r>
          </a:p>
          <a:p>
            <a:r>
              <a:rPr lang="lv-LV" sz="4800" dirty="0"/>
              <a:t> </a:t>
            </a:r>
            <a:r>
              <a:rPr lang="lv-LV" sz="4800" dirty="0" smtClean="0"/>
              <a:t>1932</a:t>
            </a:r>
            <a:r>
              <a:rPr lang="lv-LV" sz="4800" dirty="0"/>
              <a:t>. – Latvju rakstnieku un žurnālistu arodbiedrības sekretārs.</a:t>
            </a:r>
          </a:p>
          <a:p>
            <a:r>
              <a:rPr lang="lv-LV" sz="4800" dirty="0"/>
              <a:t> </a:t>
            </a:r>
            <a:r>
              <a:rPr lang="lv-LV" sz="4800" dirty="0" smtClean="0"/>
              <a:t>1935</a:t>
            </a:r>
            <a:r>
              <a:rPr lang="lv-LV" sz="4800" dirty="0"/>
              <a:t>. – publicēja pirmo stāstu krājums “Eņģelis aiz letes”, strādāja par lektoru Rūdolfa </a:t>
            </a:r>
            <a:r>
              <a:rPr lang="lv-LV" sz="4800" dirty="0" err="1" smtClean="0"/>
              <a:t>Eglesliteratūras</a:t>
            </a:r>
            <a:r>
              <a:rPr lang="lv-LV" sz="4800" dirty="0" smtClean="0"/>
              <a:t> </a:t>
            </a:r>
            <a:r>
              <a:rPr lang="lv-LV" sz="4800" dirty="0"/>
              <a:t>studijā, iesaistījās krājuma “Latviešu strēlnieki” veidošanā kā tehniskais redaktors.</a:t>
            </a:r>
          </a:p>
          <a:p>
            <a:r>
              <a:rPr lang="lv-LV" sz="4800" dirty="0"/>
              <a:t> </a:t>
            </a:r>
            <a:r>
              <a:rPr lang="lv-LV" sz="4800" dirty="0" smtClean="0"/>
              <a:t>1936</a:t>
            </a:r>
            <a:r>
              <a:rPr lang="lv-LV" sz="4800" dirty="0"/>
              <a:t>. – 1939. vasara – strādāja Rīgas pilsētas krājkasē Kaļķu ielā 9, kur nodarbojās ar slimo kases, biržas un dažādu statistikas datu apkopošanu.</a:t>
            </a:r>
          </a:p>
          <a:p>
            <a:r>
              <a:rPr lang="lv-LV" sz="4800" dirty="0" smtClean="0"/>
              <a:t>1936</a:t>
            </a:r>
            <a:r>
              <a:rPr lang="lv-LV" sz="4800" dirty="0"/>
              <a:t>. gada 26. martā – no plaušu vēža mira māte Emīlija.</a:t>
            </a:r>
          </a:p>
          <a:p>
            <a:r>
              <a:rPr lang="lv-LV" sz="4800" dirty="0"/>
              <a:t> </a:t>
            </a:r>
            <a:r>
              <a:rPr lang="lv-LV" sz="4800" dirty="0" smtClean="0"/>
              <a:t>1937</a:t>
            </a:r>
            <a:r>
              <a:rPr lang="lv-LV" sz="4800" dirty="0"/>
              <a:t>. – kopā ar tēvu pārcēlās uz Lāčplēša ielas 48/50 – 14. dzīvokli.</a:t>
            </a:r>
          </a:p>
          <a:p>
            <a:r>
              <a:rPr lang="lv-LV" sz="4800" dirty="0"/>
              <a:t> </a:t>
            </a:r>
            <a:r>
              <a:rPr lang="lv-LV" sz="4800" dirty="0" smtClean="0"/>
              <a:t>1937</a:t>
            </a:r>
            <a:r>
              <a:rPr lang="lv-LV" sz="4800" dirty="0"/>
              <a:t>. – iznāca dzejoļu krājums “Iedomu spoguļi”.</a:t>
            </a:r>
          </a:p>
          <a:p>
            <a:r>
              <a:rPr lang="lv-LV" sz="4800" dirty="0"/>
              <a:t> </a:t>
            </a:r>
            <a:r>
              <a:rPr lang="lv-LV" sz="4800" dirty="0" smtClean="0"/>
              <a:t>1937</a:t>
            </a:r>
            <a:r>
              <a:rPr lang="lv-LV" sz="4800" dirty="0"/>
              <a:t>. – “Mūžības skartie - I. Poēmas.” </a:t>
            </a:r>
          </a:p>
          <a:p>
            <a:r>
              <a:rPr lang="lv-LV" sz="4800" dirty="0"/>
              <a:t> </a:t>
            </a:r>
            <a:r>
              <a:rPr lang="lv-LV" sz="4800" dirty="0" smtClean="0"/>
              <a:t>1938</a:t>
            </a:r>
            <a:r>
              <a:rPr lang="lv-LV" sz="4800" dirty="0"/>
              <a:t>. – stāstu krājums “Aizslēgtās durvis” un jaunatnes stāstu krājums “Debesīs”.</a:t>
            </a:r>
          </a:p>
          <a:p>
            <a:r>
              <a:rPr lang="lv-LV" sz="4800" dirty="0"/>
              <a:t> </a:t>
            </a:r>
            <a:r>
              <a:rPr lang="lv-LV" sz="4800" dirty="0" smtClean="0"/>
              <a:t>1939</a:t>
            </a:r>
            <a:r>
              <a:rPr lang="lv-LV" sz="4800" dirty="0"/>
              <a:t>. vasara – sāka strādāt žurnāla “Atpūta” un laikraksta “Jaunākās Ziņas” redakcijā.</a:t>
            </a:r>
          </a:p>
          <a:p>
            <a:r>
              <a:rPr lang="lv-LV" sz="4800" dirty="0"/>
              <a:t> </a:t>
            </a:r>
            <a:r>
              <a:rPr lang="lv-LV" sz="4800" dirty="0" smtClean="0"/>
              <a:t>1939</a:t>
            </a:r>
            <a:r>
              <a:rPr lang="lv-LV" sz="4800" dirty="0"/>
              <a:t>. – “Mūžības skartie - II. Poēmas.”</a:t>
            </a:r>
          </a:p>
          <a:p>
            <a:r>
              <a:rPr lang="lv-LV" sz="4800" dirty="0"/>
              <a:t> </a:t>
            </a:r>
            <a:r>
              <a:rPr lang="lv-LV" sz="4800" dirty="0" smtClean="0"/>
              <a:t>1940</a:t>
            </a:r>
            <a:r>
              <a:rPr lang="lv-LV" sz="4800" dirty="0"/>
              <a:t>. - “Mūžības skartie. Poēmas</a:t>
            </a:r>
            <a:r>
              <a:rPr lang="lv-LV" sz="4800" dirty="0" smtClean="0"/>
              <a:t>.”</a:t>
            </a:r>
          </a:p>
          <a:p>
            <a:pPr marL="0" indent="0">
              <a:buNone/>
            </a:pPr>
            <a:r>
              <a:rPr lang="lv-LV" sz="4800" dirty="0"/>
              <a:t> </a:t>
            </a:r>
            <a:r>
              <a:rPr lang="lv-LV" sz="4800" dirty="0" smtClean="0"/>
              <a:t>                                                        </a:t>
            </a:r>
            <a:r>
              <a:rPr lang="lv-LV" sz="4400" dirty="0" smtClean="0"/>
              <a:t>Izgūts </a:t>
            </a:r>
            <a:r>
              <a:rPr lang="lv-LV" sz="4400" dirty="0"/>
              <a:t>no </a:t>
            </a:r>
            <a:r>
              <a:rPr lang="lv-LV" sz="4400" dirty="0">
                <a:hlinkClick r:id="rId2"/>
              </a:rPr>
              <a:t>https://cakamuzejs.riga.lv/lv/caks/caka-biografija/</a:t>
            </a:r>
            <a:r>
              <a:rPr lang="lv-LV" sz="4400" dirty="0"/>
              <a:t> </a:t>
            </a:r>
          </a:p>
          <a:p>
            <a:endParaRPr lang="en-US" dirty="0"/>
          </a:p>
        </p:txBody>
      </p:sp>
    </p:spTree>
    <p:extLst>
      <p:ext uri="{BB962C8B-B14F-4D97-AF65-F5344CB8AC3E}">
        <p14:creationId xmlns:p14="http://schemas.microsoft.com/office/powerpoint/2010/main" val="871515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              Aleksandra Čaka biogrāfija</a:t>
            </a:r>
            <a:endParaRPr lang="en-US" dirty="0"/>
          </a:p>
        </p:txBody>
      </p:sp>
      <p:sp>
        <p:nvSpPr>
          <p:cNvPr id="3" name="Content Placeholder 2"/>
          <p:cNvSpPr>
            <a:spLocks noGrp="1"/>
          </p:cNvSpPr>
          <p:nvPr>
            <p:ph idx="1"/>
          </p:nvPr>
        </p:nvSpPr>
        <p:spPr>
          <a:xfrm>
            <a:off x="881743" y="2286002"/>
            <a:ext cx="7690757" cy="4041319"/>
          </a:xfrm>
        </p:spPr>
        <p:txBody>
          <a:bodyPr>
            <a:normAutofit fontScale="25000" lnSpcReduction="20000"/>
          </a:bodyPr>
          <a:lstStyle/>
          <a:p>
            <a:r>
              <a:rPr lang="lv-LV" sz="4800" dirty="0" smtClean="0"/>
              <a:t>  1940</a:t>
            </a:r>
            <a:r>
              <a:rPr lang="lv-LV" sz="4800" dirty="0"/>
              <a:t>. gada 10. janvārī – Rīgas Latviešu biedrības Baltā zālē par “Mūžības skartajiem” saņēma Annas Brigaderes prēmiju. </a:t>
            </a:r>
          </a:p>
          <a:p>
            <a:r>
              <a:rPr lang="lv-LV" sz="4800" dirty="0"/>
              <a:t>  1941. gada vasara – dzīvoja pie tēvabrāļa Pētera Čaka "</a:t>
            </a:r>
            <a:r>
              <a:rPr lang="lv-LV" sz="4800" dirty="0" err="1"/>
              <a:t>Pelladu</a:t>
            </a:r>
            <a:r>
              <a:rPr lang="lv-LV" sz="4800" dirty="0"/>
              <a:t>” mājās Vidzemē.</a:t>
            </a:r>
          </a:p>
          <a:p>
            <a:r>
              <a:rPr lang="lv-LV" sz="4800" dirty="0"/>
              <a:t> </a:t>
            </a:r>
            <a:r>
              <a:rPr lang="lv-LV" sz="4800" dirty="0" smtClean="0"/>
              <a:t>1941</a:t>
            </a:r>
            <a:r>
              <a:rPr lang="lv-LV" sz="4800" dirty="0"/>
              <a:t>. gada 18. oktobrī – apprecējās ar Annu Ēriku Elizabeti Bērziņu.</a:t>
            </a:r>
          </a:p>
          <a:p>
            <a:r>
              <a:rPr lang="lv-LV" sz="4800" dirty="0"/>
              <a:t> </a:t>
            </a:r>
            <a:r>
              <a:rPr lang="lv-LV" sz="4800" dirty="0" smtClean="0"/>
              <a:t>1942</a:t>
            </a:r>
            <a:r>
              <a:rPr lang="lv-LV" sz="4800" dirty="0"/>
              <a:t>. rudens – 1943. pavasaris – sarakstīja dramatisko poēmu “Matīss kausu bajārs”.</a:t>
            </a:r>
          </a:p>
          <a:p>
            <a:r>
              <a:rPr lang="lv-LV" sz="4800" dirty="0"/>
              <a:t> </a:t>
            </a:r>
            <a:r>
              <a:rPr lang="lv-LV" sz="4800" dirty="0" smtClean="0"/>
              <a:t>1943</a:t>
            </a:r>
            <a:r>
              <a:rPr lang="lv-LV" sz="4800" dirty="0"/>
              <a:t>. – poēma “Tētis karavīrs”, kas tika publicēta ar Mildas </a:t>
            </a:r>
            <a:r>
              <a:rPr lang="lv-LV" sz="4800" dirty="0" err="1"/>
              <a:t>Grīnfeldes</a:t>
            </a:r>
            <a:r>
              <a:rPr lang="lv-LV" sz="4800" dirty="0"/>
              <a:t> vārdu.</a:t>
            </a:r>
          </a:p>
          <a:p>
            <a:r>
              <a:rPr lang="lv-LV" sz="4800" dirty="0"/>
              <a:t> </a:t>
            </a:r>
            <a:r>
              <a:rPr lang="lv-LV" sz="4800" dirty="0" smtClean="0"/>
              <a:t>1944</a:t>
            </a:r>
            <a:r>
              <a:rPr lang="lv-LV" sz="4800" dirty="0"/>
              <a:t>. gada 20. oktobrī – kļuva par laikraksta “Cīņa” kultūras nodaļas vadītāju.</a:t>
            </a:r>
          </a:p>
          <a:p>
            <a:r>
              <a:rPr lang="lv-LV" sz="4800" dirty="0"/>
              <a:t> </a:t>
            </a:r>
            <a:r>
              <a:rPr lang="lv-LV" sz="4800" dirty="0" smtClean="0"/>
              <a:t>1944</a:t>
            </a:r>
            <a:r>
              <a:rPr lang="lv-LV" sz="4800" dirty="0"/>
              <a:t>. gada 18. decembrī – tika uzņemts Rakstnieku Savienībā.</a:t>
            </a:r>
          </a:p>
          <a:p>
            <a:r>
              <a:rPr lang="lv-LV" sz="4800" dirty="0"/>
              <a:t> </a:t>
            </a:r>
            <a:r>
              <a:rPr lang="lv-LV" sz="4800" dirty="0" smtClean="0"/>
              <a:t>1946</a:t>
            </a:r>
            <a:r>
              <a:rPr lang="lv-LV" sz="4800" dirty="0"/>
              <a:t>. gada 30. augustā – laikrakstā “Literatūra un Māksla” A. Čakam tiek pārmests apolitiskums.</a:t>
            </a:r>
          </a:p>
          <a:p>
            <a:r>
              <a:rPr lang="lv-LV" sz="4800" dirty="0"/>
              <a:t> </a:t>
            </a:r>
            <a:r>
              <a:rPr lang="lv-LV" sz="4800" dirty="0" smtClean="0"/>
              <a:t>1946</a:t>
            </a:r>
            <a:r>
              <a:rPr lang="lv-LV" sz="4800" dirty="0"/>
              <a:t>. – dzejoļu krājums “Zem cēlās zvaigznes”.</a:t>
            </a:r>
          </a:p>
          <a:p>
            <a:r>
              <a:rPr lang="lv-LV" sz="4800" dirty="0"/>
              <a:t> </a:t>
            </a:r>
            <a:r>
              <a:rPr lang="lv-LV" sz="4800" dirty="0" smtClean="0"/>
              <a:t>1947</a:t>
            </a:r>
            <a:r>
              <a:rPr lang="lv-LV" sz="4800" dirty="0"/>
              <a:t>. – 1949. – paralēli darbam laikraksta “Cīņa” redakcijā strādāja arī PSRS ZA Valodas un literatūras institūtā par literatūras nodaļas vecāko zinātnisko līdzstrādnieku.</a:t>
            </a:r>
          </a:p>
          <a:p>
            <a:r>
              <a:rPr lang="lv-LV" sz="4800" dirty="0"/>
              <a:t> </a:t>
            </a:r>
            <a:r>
              <a:rPr lang="lv-LV" sz="4800" dirty="0" smtClean="0"/>
              <a:t>1948</a:t>
            </a:r>
            <a:r>
              <a:rPr lang="lv-LV" sz="4800" dirty="0"/>
              <a:t>. – Dzejoļu krājums “Patrioti”.</a:t>
            </a:r>
          </a:p>
          <a:p>
            <a:r>
              <a:rPr lang="lv-LV" sz="4800" dirty="0"/>
              <a:t> </a:t>
            </a:r>
            <a:r>
              <a:rPr lang="lv-LV" sz="4800" dirty="0" smtClean="0"/>
              <a:t>1948</a:t>
            </a:r>
            <a:r>
              <a:rPr lang="lv-LV" sz="4800" dirty="0"/>
              <a:t>. – Dzejoļu krājums “Zem cēlās zvaigznes”.</a:t>
            </a:r>
          </a:p>
          <a:p>
            <a:r>
              <a:rPr lang="lv-LV" sz="4800" dirty="0"/>
              <a:t> </a:t>
            </a:r>
            <a:r>
              <a:rPr lang="lv-LV" sz="4800" dirty="0" smtClean="0"/>
              <a:t>1949</a:t>
            </a:r>
            <a:r>
              <a:rPr lang="lv-LV" sz="4800" dirty="0"/>
              <a:t>. gada 28. februārī – kosmopolītu lieta, ārstējās Ķemeru sanatorijā.</a:t>
            </a:r>
          </a:p>
          <a:p>
            <a:r>
              <a:rPr lang="lv-LV" sz="4800" dirty="0"/>
              <a:t> </a:t>
            </a:r>
            <a:r>
              <a:rPr lang="lv-LV" sz="4800" dirty="0" smtClean="0"/>
              <a:t>1950</a:t>
            </a:r>
            <a:r>
              <a:rPr lang="lv-LV" sz="4800" dirty="0"/>
              <a:t>. gada 8. februārī – mirst Mildas </a:t>
            </a:r>
            <a:r>
              <a:rPr lang="lv-LV" sz="4800" dirty="0" err="1"/>
              <a:t>Grīnfeldes</a:t>
            </a:r>
            <a:r>
              <a:rPr lang="lv-LV" sz="4800" dirty="0"/>
              <a:t> dzīvoklī Rīgā, Brīvības ielā 68 - 42.</a:t>
            </a:r>
          </a:p>
          <a:p>
            <a:endParaRPr lang="en-US" dirty="0"/>
          </a:p>
        </p:txBody>
      </p:sp>
      <p:sp>
        <p:nvSpPr>
          <p:cNvPr id="4" name="Rectangle 3"/>
          <p:cNvSpPr/>
          <p:nvPr/>
        </p:nvSpPr>
        <p:spPr>
          <a:xfrm rot="10800000" flipV="1">
            <a:off x="310242" y="6472338"/>
            <a:ext cx="6237811" cy="261610"/>
          </a:xfrm>
          <a:prstGeom prst="rect">
            <a:avLst/>
          </a:prstGeom>
        </p:spPr>
        <p:txBody>
          <a:bodyPr wrap="square">
            <a:spAutoFit/>
          </a:bodyPr>
          <a:lstStyle/>
          <a:p>
            <a:r>
              <a:rPr lang="lv-LV" sz="1100" dirty="0" smtClean="0"/>
              <a:t>                                                                           Izgūts </a:t>
            </a:r>
            <a:r>
              <a:rPr lang="lv-LV" sz="1100" dirty="0"/>
              <a:t>no </a:t>
            </a:r>
            <a:r>
              <a:rPr lang="lv-LV" sz="1100" dirty="0">
                <a:hlinkClick r:id="rId2"/>
              </a:rPr>
              <a:t>https://cakamuzejs.riga.lv/lv/caks/caka-biografija/</a:t>
            </a:r>
            <a:r>
              <a:rPr lang="lv-LV" sz="1100" dirty="0"/>
              <a:t> </a:t>
            </a:r>
            <a:endParaRPr lang="lv-LV" sz="1100" dirty="0"/>
          </a:p>
        </p:txBody>
      </p:sp>
    </p:spTree>
    <p:extLst>
      <p:ext uri="{BB962C8B-B14F-4D97-AF65-F5344CB8AC3E}">
        <p14:creationId xmlns:p14="http://schemas.microsoft.com/office/powerpoint/2010/main" val="2354117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smtClean="0"/>
              <a:t>Anšlavs Eglītis par </a:t>
            </a:r>
            <a:r>
              <a:rPr lang="lv-LV" dirty="0" smtClean="0"/>
              <a:t>Čaku.</a:t>
            </a:r>
            <a:endParaRPr lang="en-US" dirty="0"/>
          </a:p>
        </p:txBody>
      </p:sp>
      <p:sp>
        <p:nvSpPr>
          <p:cNvPr id="3" name="Content Placeholder 2"/>
          <p:cNvSpPr>
            <a:spLocks noGrp="1"/>
          </p:cNvSpPr>
          <p:nvPr>
            <p:ph idx="1"/>
          </p:nvPr>
        </p:nvSpPr>
        <p:spPr/>
        <p:txBody>
          <a:bodyPr>
            <a:normAutofit/>
          </a:bodyPr>
          <a:lstStyle/>
          <a:p>
            <a:pPr marL="0" indent="0">
              <a:buNone/>
            </a:pPr>
            <a:r>
              <a:rPr lang="lv-LV" dirty="0"/>
              <a:t>“Čaks bija nopietns, čakls un darbīgs cilvēks, kautrīgs, labsirdīgs, ļoti pieklājīgs un allaž rūpīgi nokopies. Modernā psiholoģija droši vien atrastu, ka Čaka vētrainie </a:t>
            </a:r>
            <a:r>
              <a:rPr lang="lv-LV" dirty="0" err="1"/>
              <a:t>ultrabohēmieši</a:t>
            </a:r>
            <a:r>
              <a:rPr lang="lv-LV" dirty="0"/>
              <a:t> un ciniskie dēkaiņi kompensēja zināmus viņa dvēseles sektorus. </a:t>
            </a:r>
            <a:r>
              <a:rPr lang="lv-LV" dirty="0" err="1"/>
              <a:t>Dēkainība</a:t>
            </a:r>
            <a:r>
              <a:rPr lang="lv-LV" dirty="0"/>
              <a:t> un nevīžība bija gluži pretējas Čaka dabai. Kādu laiku viņš mēģināja tēlot noslēpumaino un liktenīgo, izmezdams pa griezīgam teicienam, tukšodams glāzes ar vareniem atvēzieniem, šad tad taisīdamies organizēt kaut ko līdzīgu orģijām, bet drīz vien viņš ar smaidu padevās, atzinis, ka tikpat ilgi nespētu savus draugus un paziņas maldināt. Ar laiku viņa stāja sāka veidoties pat pārāk rātna un atturīga, tā ka draugi viņu nereti saukāja par Čaka papu. Man nekad nav gadījies šo dzērāju un klaidoņu apdziedātāju redzēt piedzērušos, saniknotu, nekārtīgi ģērbušos, neskūtu, vai kaut kā citādi izlekušu no konvencionālās pieklājības rāmjiem.”</a:t>
            </a:r>
            <a:endParaRPr lang="en-US" dirty="0"/>
          </a:p>
        </p:txBody>
      </p:sp>
      <p:sp>
        <p:nvSpPr>
          <p:cNvPr id="4" name="TextBox 3"/>
          <p:cNvSpPr txBox="1"/>
          <p:nvPr/>
        </p:nvSpPr>
        <p:spPr>
          <a:xfrm>
            <a:off x="138793" y="5788479"/>
            <a:ext cx="8874578" cy="430887"/>
          </a:xfrm>
          <a:prstGeom prst="rect">
            <a:avLst/>
          </a:prstGeom>
          <a:noFill/>
        </p:spPr>
        <p:txBody>
          <a:bodyPr wrap="square" rtlCol="0">
            <a:spAutoFit/>
          </a:bodyPr>
          <a:lstStyle/>
          <a:p>
            <a:r>
              <a:rPr lang="lv-LV" sz="1100" dirty="0" smtClean="0"/>
              <a:t>Izgūts no: </a:t>
            </a:r>
            <a:r>
              <a:rPr lang="lv-LV" sz="1100" dirty="0" smtClean="0">
                <a:hlinkClick r:id="rId2"/>
              </a:rPr>
              <a:t>https</a:t>
            </a:r>
            <a:r>
              <a:rPr lang="lv-LV" sz="1100" dirty="0">
                <a:hlinkClick r:id="rId2"/>
              </a:rPr>
              <a:t>://</a:t>
            </a:r>
            <a:r>
              <a:rPr lang="lv-LV" sz="1100" dirty="0" smtClean="0">
                <a:hlinkClick r:id="rId2"/>
              </a:rPr>
              <a:t>jauns.lv/raksts/sievietem/370548-piesardzigais-aleksandrs-caks-vinam-patika-sievietes-tacu-no-laulibas-dzives-vairijas?fbclid=IwAR1YPuOzOETlTdkNez5Ol5PiMQlxZofJBORUru8XGeqlVtEcUu0ofXV7zgw</a:t>
            </a:r>
            <a:r>
              <a:rPr lang="lv-LV" sz="1100" dirty="0" smtClean="0"/>
              <a:t> </a:t>
            </a:r>
            <a:endParaRPr lang="lv-LV" sz="1100" dirty="0"/>
          </a:p>
        </p:txBody>
      </p:sp>
    </p:spTree>
    <p:extLst>
      <p:ext uri="{BB962C8B-B14F-4D97-AF65-F5344CB8AC3E}">
        <p14:creationId xmlns:p14="http://schemas.microsoft.com/office/powerpoint/2010/main" val="305979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3074" name="Picture 2" descr="Fotoattēlā varētu būt tekst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3772" y="965834"/>
            <a:ext cx="3446099" cy="413265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Varētu būt ilustrācij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7264" y="1648278"/>
            <a:ext cx="1879342" cy="2852573"/>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Varētu būt grāmata ilustrācij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88866" y="1648278"/>
            <a:ext cx="2113907" cy="285257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rot="10800000" flipV="1">
            <a:off x="6621236" y="4590659"/>
            <a:ext cx="1967593" cy="507831"/>
          </a:xfrm>
          <a:prstGeom prst="rect">
            <a:avLst/>
          </a:prstGeom>
          <a:noFill/>
        </p:spPr>
        <p:txBody>
          <a:bodyPr wrap="square" rtlCol="0">
            <a:spAutoFit/>
          </a:bodyPr>
          <a:lstStyle/>
          <a:p>
            <a:r>
              <a:rPr lang="lv-LV" sz="1350" dirty="0" smtClean="0"/>
              <a:t>Apašs </a:t>
            </a:r>
            <a:r>
              <a:rPr lang="lv-LV" sz="1350" dirty="0"/>
              <a:t>frakā . Kārļa Baltgaiļa zīmējums.</a:t>
            </a:r>
            <a:endParaRPr lang="en-US" sz="1350" dirty="0"/>
          </a:p>
        </p:txBody>
      </p:sp>
      <p:sp>
        <p:nvSpPr>
          <p:cNvPr id="7" name="TextBox 6"/>
          <p:cNvSpPr txBox="1"/>
          <p:nvPr/>
        </p:nvSpPr>
        <p:spPr>
          <a:xfrm>
            <a:off x="6764424" y="3286415"/>
            <a:ext cx="2113907" cy="300082"/>
          </a:xfrm>
          <a:prstGeom prst="rect">
            <a:avLst/>
          </a:prstGeom>
          <a:noFill/>
        </p:spPr>
        <p:txBody>
          <a:bodyPr wrap="square" rtlCol="0">
            <a:spAutoFit/>
          </a:bodyPr>
          <a:lstStyle/>
          <a:p>
            <a:r>
              <a:rPr lang="lv-LV" sz="1350" dirty="0"/>
              <a:t>i</a:t>
            </a:r>
            <a:endParaRPr lang="en-US" sz="1350" dirty="0"/>
          </a:p>
        </p:txBody>
      </p:sp>
      <p:sp>
        <p:nvSpPr>
          <p:cNvPr id="4" name="Rectangle 3"/>
          <p:cNvSpPr/>
          <p:nvPr/>
        </p:nvSpPr>
        <p:spPr>
          <a:xfrm>
            <a:off x="889907" y="5674179"/>
            <a:ext cx="7486650" cy="715581"/>
          </a:xfrm>
          <a:prstGeom prst="rect">
            <a:avLst/>
          </a:prstGeom>
        </p:spPr>
        <p:txBody>
          <a:bodyPr wrap="square">
            <a:spAutoFit/>
          </a:bodyPr>
          <a:lstStyle/>
          <a:p>
            <a:endParaRPr lang="lv-LV" sz="1350" dirty="0" smtClean="0"/>
          </a:p>
          <a:p>
            <a:endParaRPr lang="lv-LV" sz="1350" dirty="0"/>
          </a:p>
          <a:p>
            <a:r>
              <a:rPr lang="lv-LV" sz="1350" dirty="0" smtClean="0"/>
              <a:t>Izgūts no: </a:t>
            </a:r>
            <a:r>
              <a:rPr lang="en-US" sz="1350" dirty="0" smtClean="0"/>
              <a:t>https</a:t>
            </a:r>
            <a:r>
              <a:rPr lang="en-US" sz="1350" dirty="0"/>
              <a:t>://www.facebook.com/LVliteratura/photos/pcb.925604998067004/925602238067280</a:t>
            </a:r>
          </a:p>
        </p:txBody>
      </p:sp>
      <p:sp>
        <p:nvSpPr>
          <p:cNvPr id="5" name="Rectangle 4"/>
          <p:cNvSpPr/>
          <p:nvPr/>
        </p:nvSpPr>
        <p:spPr>
          <a:xfrm>
            <a:off x="498021" y="5098491"/>
            <a:ext cx="3371850" cy="600164"/>
          </a:xfrm>
          <a:prstGeom prst="rect">
            <a:avLst/>
          </a:prstGeom>
        </p:spPr>
        <p:txBody>
          <a:bodyPr wrap="square">
            <a:spAutoFit/>
          </a:bodyPr>
          <a:lstStyle/>
          <a:p>
            <a:r>
              <a:rPr lang="lv-LV" sz="1100" dirty="0"/>
              <a:t>Dzejnieka Aleksandra Čaka (1901–1950) dzejoļa “Patētiskās kvartas” rokraksts. Pirmoreiz publicēts žurnāla “Daugava” 1928. gada septembrī, 9. numurā.</a:t>
            </a:r>
          </a:p>
        </p:txBody>
      </p:sp>
    </p:spTree>
    <p:extLst>
      <p:ext uri="{BB962C8B-B14F-4D97-AF65-F5344CB8AC3E}">
        <p14:creationId xmlns:p14="http://schemas.microsoft.com/office/powerpoint/2010/main" val="854210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v-LV" dirty="0" smtClean="0"/>
              <a:t>Izmantotie un izziņai vēlamie informācijas avoti.</a:t>
            </a:r>
            <a:endParaRPr lang="en-US" dirty="0"/>
          </a:p>
        </p:txBody>
      </p:sp>
      <p:sp>
        <p:nvSpPr>
          <p:cNvPr id="3" name="Content Placeholder 2"/>
          <p:cNvSpPr>
            <a:spLocks noGrp="1"/>
          </p:cNvSpPr>
          <p:nvPr>
            <p:ph idx="1"/>
          </p:nvPr>
        </p:nvSpPr>
        <p:spPr/>
        <p:txBody>
          <a:bodyPr>
            <a:normAutofit fontScale="85000" lnSpcReduction="20000"/>
          </a:bodyPr>
          <a:lstStyle/>
          <a:p>
            <a:endParaRPr lang="lv-LV" dirty="0"/>
          </a:p>
          <a:p>
            <a:r>
              <a:rPr lang="en-US" dirty="0">
                <a:hlinkClick r:id="rId2"/>
              </a:rPr>
              <a:t>https://www.lsm.lv/raksts/kultura/literatura/caka-jubileja-aicina-lasit-dzeju-un-doties-audiopastaiga.a427597</a:t>
            </a:r>
            <a:r>
              <a:rPr lang="en-US" dirty="0" smtClean="0">
                <a:hlinkClick r:id="rId2"/>
              </a:rPr>
              <a:t>/</a:t>
            </a:r>
            <a:r>
              <a:rPr lang="lv-LV" dirty="0" smtClean="0"/>
              <a:t> </a:t>
            </a:r>
          </a:p>
          <a:p>
            <a:r>
              <a:rPr lang="en-US" dirty="0">
                <a:hlinkClick r:id="rId3"/>
              </a:rPr>
              <a:t>https://kulturaskanons.lv/archive/aleksandrs-caks</a:t>
            </a:r>
            <a:r>
              <a:rPr lang="en-US" dirty="0" smtClean="0">
                <a:hlinkClick r:id="rId3"/>
              </a:rPr>
              <a:t>/</a:t>
            </a:r>
            <a:r>
              <a:rPr lang="lv-LV" dirty="0" smtClean="0"/>
              <a:t> </a:t>
            </a:r>
          </a:p>
          <a:p>
            <a:r>
              <a:rPr lang="lv-LV" dirty="0" smtClean="0"/>
              <a:t>Aleksandrs </a:t>
            </a:r>
            <a:r>
              <a:rPr lang="lv-LV" dirty="0" smtClean="0"/>
              <a:t>Čaks. Miglā </a:t>
            </a:r>
            <a:r>
              <a:rPr lang="lv-LV" dirty="0"/>
              <a:t>asaro logs. </a:t>
            </a:r>
            <a:r>
              <a:rPr lang="lv-LV" dirty="0">
                <a:hlinkClick r:id="rId4"/>
              </a:rPr>
              <a:t>https://</a:t>
            </a:r>
            <a:r>
              <a:rPr lang="lv-LV" dirty="0" smtClean="0">
                <a:hlinkClick r:id="rId4"/>
              </a:rPr>
              <a:t>www.youtube.com/watch?v=ct-jCPU1B6E</a:t>
            </a:r>
            <a:r>
              <a:rPr lang="lv-LV" dirty="0" smtClean="0"/>
              <a:t> </a:t>
            </a:r>
          </a:p>
          <a:p>
            <a:r>
              <a:rPr lang="lv-LV" dirty="0">
                <a:hlinkClick r:id="rId5"/>
              </a:rPr>
              <a:t>https://</a:t>
            </a:r>
            <a:r>
              <a:rPr lang="lv-LV" dirty="0" smtClean="0">
                <a:hlinkClick r:id="rId5"/>
              </a:rPr>
              <a:t>lmmdv.edu.lv/pages/skola/metodiskie-materiali/visparizglitojosie-prieksmeti/Aleksandrs-Caks.pdf</a:t>
            </a:r>
            <a:endParaRPr lang="lv-LV" dirty="0" smtClean="0"/>
          </a:p>
          <a:p>
            <a:r>
              <a:rPr lang="lv-LV" dirty="0">
                <a:hlinkClick r:id="rId6"/>
              </a:rPr>
              <a:t>https://</a:t>
            </a:r>
            <a:r>
              <a:rPr lang="lv-LV" dirty="0" smtClean="0">
                <a:hlinkClick r:id="rId6"/>
              </a:rPr>
              <a:t>www.tvnet.lv/7371485/caks-un-cetras-sievietes-jeb-kurai-pieder-migla-asaro-logs-muzas-lauri?utm_source=facebook.com&amp;utm_medium=social&amp;utm_campaign=share-buttons&amp;utm_content=7371485</a:t>
            </a:r>
            <a:endParaRPr lang="lv-LV" dirty="0" smtClean="0"/>
          </a:p>
          <a:p>
            <a:r>
              <a:rPr lang="lv-LV" dirty="0" smtClean="0"/>
              <a:t>Edīte Zuzena. Aleksandra Čaka poēmas. </a:t>
            </a:r>
            <a:r>
              <a:rPr lang="lv-LV" dirty="0"/>
              <a:t>Izgūts no </a:t>
            </a:r>
            <a:r>
              <a:rPr lang="lv-LV" dirty="0">
                <a:hlinkClick r:id="rId7"/>
              </a:rPr>
              <a:t>https://</a:t>
            </a:r>
            <a:r>
              <a:rPr lang="lv-LV" dirty="0" smtClean="0">
                <a:hlinkClick r:id="rId7"/>
              </a:rPr>
              <a:t>jaunagaita.net/jg105/JG105,JG107,JG108,JG110-111_Zuzena.htm</a:t>
            </a:r>
            <a:r>
              <a:rPr lang="lv-LV" dirty="0" smtClean="0"/>
              <a:t> </a:t>
            </a:r>
          </a:p>
          <a:p>
            <a:r>
              <a:rPr lang="lv-LV" dirty="0">
                <a:hlinkClick r:id="rId8"/>
              </a:rPr>
              <a:t>https://open.spotify.com/</a:t>
            </a:r>
            <a:r>
              <a:rPr lang="lv-LV" dirty="0"/>
              <a:t> </a:t>
            </a:r>
          </a:p>
          <a:p>
            <a:pPr marL="0" indent="0">
              <a:buNone/>
            </a:pPr>
            <a:endParaRPr lang="lv-LV" dirty="0" smtClean="0"/>
          </a:p>
          <a:p>
            <a:endParaRPr lang="lv-LV" dirty="0"/>
          </a:p>
        </p:txBody>
      </p:sp>
    </p:spTree>
    <p:extLst>
      <p:ext uri="{BB962C8B-B14F-4D97-AF65-F5344CB8AC3E}">
        <p14:creationId xmlns:p14="http://schemas.microsoft.com/office/powerpoint/2010/main" val="3317527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Macro">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Macro</Template>
  <TotalTime>960</TotalTime>
  <Words>381</Words>
  <Application>Microsoft Office PowerPoint</Application>
  <PresentationFormat>On-screen Show (4:3)</PresentationFormat>
  <Paragraphs>91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Macro</vt:lpstr>
      <vt:lpstr>PowerPoint Presentation</vt:lpstr>
      <vt:lpstr>                    Aleksandra Čaka izdevumi.</vt:lpstr>
      <vt:lpstr>PowerPoint Presentation</vt:lpstr>
      <vt:lpstr>Aleksandra Čaka biogrāfija</vt:lpstr>
      <vt:lpstr>Aleksandra Čaka biogrāfija</vt:lpstr>
      <vt:lpstr>              Aleksandra Čaka biogrāfija</vt:lpstr>
      <vt:lpstr>Anšlavs Eglītis par Čaku.</vt:lpstr>
      <vt:lpstr>PowerPoint Presentation</vt:lpstr>
      <vt:lpstr>Izmantotie un izziņai vēlamie informācijas avoti.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Aleksandrs Čaks</dc:title>
  <dc:creator>User</dc:creator>
  <cp:lastModifiedBy>user</cp:lastModifiedBy>
  <cp:revision>59</cp:revision>
  <dcterms:created xsi:type="dcterms:W3CDTF">2021-10-26T18:07:12Z</dcterms:created>
  <dcterms:modified xsi:type="dcterms:W3CDTF">2021-10-28T08:22:52Z</dcterms:modified>
</cp:coreProperties>
</file>